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2" r:id="rId3"/>
    <p:sldId id="258" r:id="rId4"/>
    <p:sldId id="260" r:id="rId5"/>
    <p:sldId id="266" r:id="rId6"/>
    <p:sldId id="261" r:id="rId7"/>
    <p:sldId id="271" r:id="rId8"/>
    <p:sldId id="270" r:id="rId9"/>
    <p:sldId id="272" r:id="rId10"/>
    <p:sldId id="273" r:id="rId11"/>
    <p:sldId id="275" r:id="rId12"/>
    <p:sldId id="274" r:id="rId13"/>
    <p:sldId id="279" r:id="rId14"/>
    <p:sldId id="280" r:id="rId15"/>
    <p:sldId id="283" r:id="rId16"/>
    <p:sldId id="269" r:id="rId17"/>
    <p:sldId id="281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7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5E3F9AC-2AE5-4478-8549-031D982D7200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23E3615-891E-4ED8-9100-04814A1A19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68B64-F5CB-473D-AE0E-A242C3D0C965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00A5A-C583-4B72-AB66-788FD85EEC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A29E1B4E-4886-4B29-BCCE-1AB45785A966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4849DE-8C22-4574-9632-0C160515CA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6690-72C9-4276-8A63-471C47F04751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18AAE-984C-4B55-B915-804BD8ABCB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B1957-5591-46C3-9534-5411A4B19D1E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C6DAC-B9D6-4F4E-98D4-645255B98D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6DBE0-F340-4502-A34D-5EC133E647E1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9CF06-FE6A-4FA8-BD6C-97123E4949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F8B5B-8F5E-47A0-8352-2DC1D5481BBB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A1DFF-3F2B-4506-A143-49CD4D5243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19132-F2BA-47E4-9BD8-835E7D864EFC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BB3C8-1EB4-4092-A317-9C405DCC5F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301F1F3-7E63-4282-85E2-8DBEEF032AF1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AA16ABD-D1B1-498D-B4BD-D1CB3B4CCA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2F922-7A53-4C4A-8897-2C23971B27B8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07B99-FAAB-490B-B5AD-5FE5AC272A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BF73F7B-2A82-4646-B7C2-21D5B631EEEC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2F2B9A4-417B-4AE7-9E6B-2EB794D4C6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AEB3077-8B62-44C2-8E8A-4CEEB0EC8D0D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F842DBB-ADF5-42A3-BF72-DEF9E2A9EB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5" r:id="rId3"/>
    <p:sldLayoutId id="2147483682" r:id="rId4"/>
    <p:sldLayoutId id="2147483681" r:id="rId5"/>
    <p:sldLayoutId id="2147483680" r:id="rId6"/>
    <p:sldLayoutId id="2147483679" r:id="rId7"/>
    <p:sldLayoutId id="2147483678" r:id="rId8"/>
    <p:sldLayoutId id="2147483686" r:id="rId9"/>
    <p:sldLayoutId id="2147483677" r:id="rId10"/>
    <p:sldLayoutId id="214748368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3693" y="501650"/>
            <a:ext cx="5105400" cy="3431406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dirty="0" smtClean="0"/>
              <a:t>СУММА</a:t>
            </a:r>
            <a:r>
              <a:rPr lang="ru-RU" dirty="0" smtClean="0"/>
              <a:t> </a:t>
            </a:r>
            <a:r>
              <a:rPr lang="ru-RU"/>
              <a:t/>
            </a:r>
            <a:br>
              <a:rPr lang="ru-RU"/>
            </a:br>
            <a:r>
              <a:rPr lang="ru-RU" sz="5300" smtClean="0"/>
              <a:t>и </a:t>
            </a:r>
            <a:r>
              <a:rPr lang="ru-RU" sz="5300" dirty="0" smtClean="0"/>
              <a:t>РАЗНОСТЬ</a:t>
            </a:r>
            <a:r>
              <a:rPr lang="ru-RU" sz="5300" dirty="0" smtClean="0"/>
              <a:t> </a:t>
            </a:r>
            <a:r>
              <a:rPr lang="ru-RU" sz="5300" dirty="0" smtClean="0"/>
              <a:t/>
            </a:r>
            <a:br>
              <a:rPr lang="ru-RU" sz="5300" dirty="0" smtClean="0"/>
            </a:br>
            <a:r>
              <a:rPr lang="ru-RU" sz="5300" dirty="0" smtClean="0"/>
              <a:t>целых чисел</a:t>
            </a:r>
            <a:endParaRPr lang="ru-RU" sz="5300" dirty="0"/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4149079"/>
            <a:ext cx="4761409" cy="1708795"/>
          </a:xfrm>
        </p:spPr>
        <p:txBody>
          <a:bodyPr/>
          <a:lstStyle/>
          <a:p>
            <a:endParaRPr lang="ru-RU" b="1" i="1" dirty="0" smtClean="0"/>
          </a:p>
          <a:p>
            <a:endParaRPr lang="ru-RU" b="1" i="1" dirty="0" smtClean="0"/>
          </a:p>
          <a:p>
            <a:r>
              <a:rPr lang="ru-RU" b="1" i="1" dirty="0" smtClean="0"/>
              <a:t>МИР ПОСТРОЕН НА СИЛЕ ЧИСЕЛ                                                                  </a:t>
            </a:r>
          </a:p>
          <a:p>
            <a:r>
              <a:rPr lang="ru-RU" b="1" i="1" dirty="0" smtClean="0"/>
              <a:t>Пифагор</a:t>
            </a:r>
            <a:endParaRPr lang="uk-UA" dirty="0"/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732061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Цели урока</a:t>
            </a:r>
            <a:endParaRPr lang="uk-UA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8316416" cy="5403627"/>
          </a:xfrm>
        </p:spPr>
        <p:txBody>
          <a:bodyPr/>
          <a:lstStyle/>
          <a:p>
            <a:pPr lvl="0"/>
            <a:r>
              <a:rPr lang="ru-RU" b="1" i="1" dirty="0"/>
              <a:t>о</a:t>
            </a:r>
            <a:r>
              <a:rPr lang="uk-UA" b="1" i="1" dirty="0" err="1" smtClean="0"/>
              <a:t>бразовательная</a:t>
            </a:r>
            <a:r>
              <a:rPr lang="uk-UA" i="1" dirty="0" smtClean="0"/>
              <a:t>:</a:t>
            </a:r>
            <a:r>
              <a:rPr lang="uk-UA" dirty="0" smtClean="0"/>
              <a:t> </a:t>
            </a:r>
            <a:r>
              <a:rPr lang="uk-UA" dirty="0" err="1"/>
              <a:t>закрепить</a:t>
            </a:r>
            <a:r>
              <a:rPr lang="uk-UA" dirty="0"/>
              <a:t> </a:t>
            </a:r>
            <a:r>
              <a:rPr lang="ru-RU" dirty="0"/>
              <a:t>навыки </a:t>
            </a:r>
            <a:r>
              <a:rPr lang="uk-UA" dirty="0" err="1"/>
              <a:t>сложени</a:t>
            </a:r>
            <a:r>
              <a:rPr lang="ru-RU" dirty="0"/>
              <a:t>я</a:t>
            </a:r>
            <a:r>
              <a:rPr lang="uk-UA" dirty="0"/>
              <a:t> и </a:t>
            </a:r>
            <a:r>
              <a:rPr lang="uk-UA" dirty="0" err="1"/>
              <a:t>вычитани</a:t>
            </a:r>
            <a:r>
              <a:rPr lang="ru-RU" dirty="0"/>
              <a:t>я </a:t>
            </a:r>
            <a:r>
              <a:rPr lang="uk-UA" dirty="0" err="1"/>
              <a:t>целых</a:t>
            </a:r>
            <a:r>
              <a:rPr lang="uk-UA" dirty="0"/>
              <a:t>  чисел, </a:t>
            </a:r>
            <a:r>
              <a:rPr lang="ru-RU" dirty="0"/>
              <a:t>обобщить и систематизировать </a:t>
            </a:r>
            <a:r>
              <a:rPr lang="uk-UA" dirty="0"/>
              <a:t> </a:t>
            </a:r>
            <a:r>
              <a:rPr lang="uk-UA" dirty="0" err="1"/>
              <a:t>знания</a:t>
            </a:r>
            <a:r>
              <a:rPr lang="uk-UA" dirty="0"/>
              <a:t> </a:t>
            </a:r>
            <a:r>
              <a:rPr lang="uk-UA" dirty="0" err="1"/>
              <a:t>учащихся</a:t>
            </a:r>
            <a:r>
              <a:rPr lang="uk-UA" dirty="0"/>
              <a:t> по </a:t>
            </a:r>
            <a:r>
              <a:rPr lang="uk-UA" dirty="0" err="1"/>
              <a:t>данной</a:t>
            </a:r>
            <a:r>
              <a:rPr lang="uk-UA" dirty="0"/>
              <a:t> </a:t>
            </a:r>
            <a:r>
              <a:rPr lang="uk-UA" dirty="0" err="1"/>
              <a:t>теме</a:t>
            </a:r>
            <a:r>
              <a:rPr lang="uk-UA" dirty="0"/>
              <a:t>;</a:t>
            </a:r>
          </a:p>
          <a:p>
            <a:pPr lvl="0"/>
            <a:r>
              <a:rPr lang="ru-RU" b="1" i="1" dirty="0"/>
              <a:t>р</a:t>
            </a:r>
            <a:r>
              <a:rPr lang="uk-UA" b="1" i="1" dirty="0" err="1" smtClean="0"/>
              <a:t>азвивающая</a:t>
            </a:r>
            <a:r>
              <a:rPr lang="uk-UA" b="1" i="1" dirty="0" smtClean="0"/>
              <a:t>:</a:t>
            </a:r>
            <a:r>
              <a:rPr lang="uk-UA" b="1" dirty="0" smtClean="0"/>
              <a:t> </a:t>
            </a:r>
            <a:r>
              <a:rPr lang="uk-UA" dirty="0" err="1"/>
              <a:t>развивать</a:t>
            </a:r>
            <a:r>
              <a:rPr lang="uk-UA" dirty="0"/>
              <a:t> </a:t>
            </a:r>
            <a:r>
              <a:rPr lang="ru-RU" dirty="0"/>
              <a:t>вычислительные </a:t>
            </a:r>
            <a:r>
              <a:rPr lang="uk-UA" dirty="0" err="1"/>
              <a:t>навыки</a:t>
            </a:r>
            <a:r>
              <a:rPr lang="uk-UA" dirty="0"/>
              <a:t>, </a:t>
            </a:r>
            <a:r>
              <a:rPr lang="ru-RU" dirty="0"/>
              <a:t>внимание, </a:t>
            </a:r>
            <a:r>
              <a:rPr lang="uk-UA" dirty="0" err="1"/>
              <a:t>логическое</a:t>
            </a:r>
            <a:r>
              <a:rPr lang="uk-UA" dirty="0"/>
              <a:t> </a:t>
            </a:r>
            <a:r>
              <a:rPr lang="uk-UA" dirty="0" err="1" smtClean="0"/>
              <a:t>мышление</a:t>
            </a:r>
            <a:r>
              <a:rPr lang="uk-UA" dirty="0"/>
              <a:t>,</a:t>
            </a:r>
            <a:r>
              <a:rPr lang="uk-UA" dirty="0" smtClean="0"/>
              <a:t> </a:t>
            </a:r>
            <a:r>
              <a:rPr lang="uk-UA" dirty="0" err="1"/>
              <a:t>творческ</a:t>
            </a:r>
            <a:r>
              <a:rPr lang="ru-RU" dirty="0" err="1"/>
              <a:t>ую</a:t>
            </a:r>
            <a:r>
              <a:rPr lang="uk-UA" dirty="0"/>
              <a:t>, </a:t>
            </a:r>
            <a:r>
              <a:rPr lang="uk-UA" dirty="0" err="1"/>
              <a:t>мыслительн</a:t>
            </a:r>
            <a:r>
              <a:rPr lang="ru-RU" dirty="0" err="1"/>
              <a:t>ую</a:t>
            </a:r>
            <a:r>
              <a:rPr lang="ru-RU" dirty="0"/>
              <a:t> и речевую </a:t>
            </a:r>
            <a:r>
              <a:rPr lang="uk-UA" dirty="0" err="1"/>
              <a:t>активност</a:t>
            </a:r>
            <a:r>
              <a:rPr lang="ru-RU" dirty="0"/>
              <a:t>ь </a:t>
            </a:r>
            <a:r>
              <a:rPr lang="uk-UA" dirty="0" err="1"/>
              <a:t>учащихся</a:t>
            </a:r>
            <a:r>
              <a:rPr lang="ru-RU" dirty="0"/>
              <a:t>;</a:t>
            </a:r>
            <a:endParaRPr lang="uk-UA" dirty="0"/>
          </a:p>
          <a:p>
            <a:pPr lvl="0"/>
            <a:r>
              <a:rPr lang="ru-RU" b="1" i="1" dirty="0"/>
              <a:t>в</a:t>
            </a:r>
            <a:r>
              <a:rPr lang="uk-UA" b="1" i="1" dirty="0" err="1" smtClean="0"/>
              <a:t>оспитательная</a:t>
            </a:r>
            <a:r>
              <a:rPr lang="uk-UA" i="1" dirty="0" smtClean="0"/>
              <a:t>:</a:t>
            </a:r>
            <a:r>
              <a:rPr lang="uk-UA" dirty="0" smtClean="0"/>
              <a:t> </a:t>
            </a:r>
            <a:r>
              <a:rPr lang="uk-UA" dirty="0" err="1"/>
              <a:t>воспитывать</a:t>
            </a:r>
            <a:r>
              <a:rPr lang="uk-UA" dirty="0"/>
              <a:t> у </a:t>
            </a:r>
            <a:r>
              <a:rPr lang="uk-UA" dirty="0" err="1"/>
              <a:t>учащихся</a:t>
            </a:r>
            <a:r>
              <a:rPr lang="uk-UA" dirty="0"/>
              <a:t> </a:t>
            </a:r>
            <a:r>
              <a:rPr lang="uk-UA" dirty="0" err="1"/>
              <a:t>интерес</a:t>
            </a:r>
            <a:r>
              <a:rPr lang="uk-UA" dirty="0"/>
              <a:t> к </a:t>
            </a:r>
            <a:r>
              <a:rPr lang="uk-UA" dirty="0" err="1"/>
              <a:t>математике</a:t>
            </a:r>
            <a:r>
              <a:rPr lang="ru-RU" dirty="0"/>
              <a:t>,</a:t>
            </a:r>
            <a:r>
              <a:rPr lang="uk-UA" dirty="0"/>
              <a:t>  </a:t>
            </a:r>
            <a:r>
              <a:rPr lang="uk-UA" dirty="0" err="1"/>
              <a:t>сознательную</a:t>
            </a:r>
            <a:r>
              <a:rPr lang="uk-UA" dirty="0"/>
              <a:t> дисципліну</a:t>
            </a:r>
            <a:r>
              <a:rPr lang="ru-RU" dirty="0"/>
              <a:t>, взаимоуважение, уверенность в себе, честность, целеустремленность.</a:t>
            </a:r>
            <a:endParaRPr lang="uk-UA" dirty="0"/>
          </a:p>
          <a:p>
            <a:pPr marL="0" indent="0">
              <a:buNone/>
            </a:pPr>
            <a:r>
              <a:rPr lang="uk-UA" dirty="0"/>
              <a:t> 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52511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/>
              <a:t> </a:t>
            </a:r>
            <a:r>
              <a:rPr lang="ru-RU" dirty="0" smtClean="0"/>
              <a:t>Блиц-опрос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7787208" cy="4697413"/>
          </a:xfrm>
        </p:spPr>
        <p:txBody>
          <a:bodyPr>
            <a:normAutofit fontScale="85000" lnSpcReduction="20000"/>
          </a:bodyPr>
          <a:lstStyle/>
          <a:p>
            <a:pPr marL="274320" indent="-274320" fontAlgn="auto">
              <a:spcAft>
                <a:spcPts val="0"/>
              </a:spcAft>
              <a:buNone/>
              <a:defRPr/>
            </a:pP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/>
              <a:t>1</a:t>
            </a:r>
            <a:r>
              <a:rPr lang="ru-RU" dirty="0" smtClean="0"/>
              <a:t>.</a:t>
            </a:r>
            <a:r>
              <a:rPr lang="ru-RU" dirty="0" smtClean="0"/>
              <a:t>      </a:t>
            </a:r>
            <a:r>
              <a:rPr lang="ru-RU" dirty="0"/>
              <a:t>Какие два числа называются противоположными? </a:t>
            </a:r>
            <a:r>
              <a:rPr lang="ru-RU" dirty="0" smtClean="0"/>
              <a:t>    Какое </a:t>
            </a:r>
            <a:r>
              <a:rPr lang="ru-RU" dirty="0"/>
              <a:t>число противоположно самому себе?</a:t>
            </a: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/>
              <a:t>2</a:t>
            </a:r>
            <a:r>
              <a:rPr lang="ru-RU" dirty="0" smtClean="0"/>
              <a:t>.</a:t>
            </a:r>
            <a:r>
              <a:rPr lang="ru-RU" dirty="0" smtClean="0"/>
              <a:t>      </a:t>
            </a:r>
            <a:r>
              <a:rPr lang="ru-RU" dirty="0"/>
              <a:t>Что называется модулем числа?</a:t>
            </a: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/>
              <a:t>3</a:t>
            </a:r>
            <a:r>
              <a:rPr lang="ru-RU" dirty="0" smtClean="0"/>
              <a:t>.</a:t>
            </a:r>
            <a:r>
              <a:rPr lang="ru-RU" dirty="0" smtClean="0"/>
              <a:t>      </a:t>
            </a:r>
            <a:r>
              <a:rPr lang="ru-RU" dirty="0"/>
              <a:t>Как сравнить два отрицательных числа?</a:t>
            </a: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/>
              <a:t>4</a:t>
            </a:r>
            <a:r>
              <a:rPr lang="ru-RU" dirty="0" smtClean="0"/>
              <a:t>.</a:t>
            </a:r>
            <a:r>
              <a:rPr lang="ru-RU" dirty="0" smtClean="0"/>
              <a:t>      </a:t>
            </a:r>
            <a:r>
              <a:rPr lang="ru-RU" dirty="0"/>
              <a:t>Как сравнить два числа с разными знаками?</a:t>
            </a: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/>
              <a:t>5</a:t>
            </a:r>
            <a:r>
              <a:rPr lang="ru-RU" dirty="0" smtClean="0"/>
              <a:t>.</a:t>
            </a:r>
            <a:r>
              <a:rPr lang="ru-RU" dirty="0" smtClean="0"/>
              <a:t>      </a:t>
            </a:r>
            <a:r>
              <a:rPr lang="ru-RU" dirty="0"/>
              <a:t>Чему равна сумма противоположных чисел?</a:t>
            </a: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/>
              <a:t>6</a:t>
            </a:r>
            <a:r>
              <a:rPr lang="ru-RU" dirty="0" smtClean="0"/>
              <a:t>.</a:t>
            </a:r>
            <a:r>
              <a:rPr lang="ru-RU" dirty="0" smtClean="0"/>
              <a:t>      </a:t>
            </a:r>
            <a:r>
              <a:rPr lang="ru-RU" dirty="0"/>
              <a:t>Сформулировать правило  сложения двух отрицательных чисел.</a:t>
            </a: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/>
              <a:t>7</a:t>
            </a:r>
            <a:r>
              <a:rPr lang="ru-RU" dirty="0" smtClean="0"/>
              <a:t>.</a:t>
            </a:r>
            <a:r>
              <a:rPr lang="ru-RU" dirty="0" smtClean="0"/>
              <a:t>      </a:t>
            </a:r>
            <a:r>
              <a:rPr lang="ru-RU" dirty="0"/>
              <a:t>Сформулировать правило сложения двух чисел с </a:t>
            </a:r>
            <a:r>
              <a:rPr lang="ru-RU" dirty="0" smtClean="0"/>
              <a:t>  разными знаками.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/>
              <a:t>8</a:t>
            </a:r>
            <a:r>
              <a:rPr lang="ru-RU" dirty="0" smtClean="0"/>
              <a:t>.</a:t>
            </a:r>
            <a:r>
              <a:rPr lang="ru-RU" dirty="0" smtClean="0"/>
              <a:t>      </a:t>
            </a:r>
            <a:r>
              <a:rPr lang="ru-RU" dirty="0"/>
              <a:t>Сформулировать правило </a:t>
            </a:r>
            <a:r>
              <a:rPr lang="ru-RU" dirty="0" smtClean="0"/>
              <a:t>вычитания.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    </a:t>
            </a: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58259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 Устные </a:t>
            </a:r>
            <a:r>
              <a:rPr lang="ru-RU" dirty="0" smtClean="0"/>
              <a:t>упражнения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88"/>
            <a:ext cx="7787208" cy="5197475"/>
          </a:xfrm>
        </p:spPr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1. </a:t>
            </a:r>
            <a:r>
              <a:rPr lang="ru-RU" b="1" dirty="0" smtClean="0">
                <a:latin typeface="Garamond" pitchFamily="18" charset="0"/>
              </a:rPr>
              <a:t>Вычислите:</a:t>
            </a:r>
            <a:r>
              <a:rPr lang="ru-RU" dirty="0" smtClean="0"/>
              <a:t>  8+(-9);   20+(-12);   -14+(-20);  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     0-24;      -17-13;      -5-(-14) 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b="1" dirty="0">
                <a:latin typeface="Garamond" pitchFamily="18" charset="0"/>
              </a:rPr>
              <a:t>Назовите числа, противоположные числам: </a:t>
            </a:r>
            <a:endParaRPr lang="ru-RU" b="1" dirty="0" smtClean="0">
              <a:latin typeface="Garamond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-36</a:t>
            </a:r>
            <a:r>
              <a:rPr lang="ru-RU" dirty="0"/>
              <a:t>; </a:t>
            </a:r>
            <a:r>
              <a:rPr lang="ru-RU" dirty="0" smtClean="0"/>
              <a:t>  1;   </a:t>
            </a:r>
            <a:r>
              <a:rPr lang="ru-RU" dirty="0"/>
              <a:t>-4; </a:t>
            </a:r>
            <a:r>
              <a:rPr lang="ru-RU" dirty="0" smtClean="0"/>
              <a:t>  0</a:t>
            </a:r>
            <a:r>
              <a:rPr lang="ru-RU" dirty="0"/>
              <a:t>; </a:t>
            </a:r>
            <a:r>
              <a:rPr lang="ru-RU" dirty="0" smtClean="0"/>
              <a:t>  1592;   </a:t>
            </a:r>
            <a:r>
              <a:rPr lang="ru-RU" dirty="0"/>
              <a:t>6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3</a:t>
            </a:r>
            <a:r>
              <a:rPr lang="ru-RU" dirty="0"/>
              <a:t>. </a:t>
            </a:r>
            <a:r>
              <a:rPr lang="ru-RU" b="1" dirty="0" smtClean="0">
                <a:latin typeface="Garamond" pitchFamily="18" charset="0"/>
              </a:rPr>
              <a:t>Сравните: </a:t>
            </a:r>
            <a:r>
              <a:rPr lang="ru-RU" dirty="0"/>
              <a:t>а)</a:t>
            </a:r>
            <a:r>
              <a:rPr lang="ru-RU" b="1" dirty="0" smtClean="0">
                <a:latin typeface="Garamond" pitchFamily="18" charset="0"/>
              </a:rPr>
              <a:t> </a:t>
            </a:r>
            <a:r>
              <a:rPr lang="ru-RU" dirty="0" smtClean="0"/>
              <a:t>-12 </a:t>
            </a:r>
            <a:r>
              <a:rPr lang="ru-RU" dirty="0"/>
              <a:t>и </a:t>
            </a:r>
            <a:r>
              <a:rPr lang="ru-RU" dirty="0" smtClean="0"/>
              <a:t>0;    б) </a:t>
            </a:r>
            <a:r>
              <a:rPr lang="ru-RU" dirty="0"/>
              <a:t>4 </a:t>
            </a:r>
            <a:r>
              <a:rPr lang="ru-RU" dirty="0" smtClean="0"/>
              <a:t>и-8;      в) -</a:t>
            </a:r>
            <a:r>
              <a:rPr lang="ru-RU" dirty="0"/>
              <a:t>2 и -</a:t>
            </a:r>
            <a:r>
              <a:rPr lang="ru-RU" dirty="0" smtClean="0"/>
              <a:t>3; 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г)  0 и 6;       д) 368 </a:t>
            </a:r>
            <a:r>
              <a:rPr lang="ru-RU" dirty="0"/>
              <a:t>и </a:t>
            </a:r>
            <a:r>
              <a:rPr lang="ru-RU" dirty="0" smtClean="0"/>
              <a:t>700;         е) -</a:t>
            </a:r>
            <a:r>
              <a:rPr lang="ru-RU" dirty="0"/>
              <a:t>8 и </a:t>
            </a:r>
            <a:r>
              <a:rPr lang="ru-RU" dirty="0" smtClean="0"/>
              <a:t>-20;  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ж) -10 </a:t>
            </a:r>
            <a:r>
              <a:rPr lang="ru-RU" dirty="0"/>
              <a:t>и </a:t>
            </a:r>
            <a:r>
              <a:rPr lang="ru-RU" dirty="0" smtClean="0"/>
              <a:t>13;       з)  </a:t>
            </a:r>
            <a:r>
              <a:rPr lang="ru-RU" dirty="0"/>
              <a:t>-</a:t>
            </a:r>
            <a:r>
              <a:rPr lang="ru-RU" dirty="0" smtClean="0"/>
              <a:t>82 </a:t>
            </a:r>
            <a:r>
              <a:rPr lang="ru-RU" dirty="0"/>
              <a:t>и -</a:t>
            </a:r>
            <a:r>
              <a:rPr lang="ru-RU" dirty="0" smtClean="0"/>
              <a:t>80.</a:t>
            </a:r>
            <a:endParaRPr lang="ru-RU" dirty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4</a:t>
            </a:r>
            <a:r>
              <a:rPr lang="ru-RU" dirty="0"/>
              <a:t>. </a:t>
            </a:r>
            <a:r>
              <a:rPr lang="ru-RU" b="1" dirty="0">
                <a:latin typeface="Garamond" pitchFamily="18" charset="0"/>
              </a:rPr>
              <a:t>Поставьте вместо * знаки «+» или «- « так, чтобы получилось верное </a:t>
            </a:r>
            <a:r>
              <a:rPr lang="ru-RU" b="1" dirty="0" smtClean="0">
                <a:latin typeface="Garamond" pitchFamily="18" charset="0"/>
              </a:rPr>
              <a:t>равенство:</a:t>
            </a:r>
            <a:endParaRPr lang="ru-RU" b="1" dirty="0">
              <a:latin typeface="Garamond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</a:t>
            </a:r>
            <a:r>
              <a:rPr lang="ru-RU" dirty="0" smtClean="0"/>
              <a:t>*</a:t>
            </a:r>
            <a:r>
              <a:rPr lang="ru-RU" dirty="0"/>
              <a:t>10 + (*5) =-5             </a:t>
            </a:r>
            <a:r>
              <a:rPr lang="ru-RU" dirty="0" smtClean="0"/>
              <a:t>*</a:t>
            </a:r>
            <a:r>
              <a:rPr lang="ru-RU" dirty="0"/>
              <a:t>8 + (*9)  =1                                        </a:t>
            </a:r>
            <a:r>
              <a:rPr lang="ru-RU" dirty="0" smtClean="0"/>
              <a:t>    *</a:t>
            </a:r>
            <a:r>
              <a:rPr lang="ru-RU" dirty="0"/>
              <a:t>10 + (*10)  =-20        </a:t>
            </a:r>
            <a:r>
              <a:rPr lang="ru-RU" dirty="0" smtClean="0"/>
              <a:t> *</a:t>
            </a:r>
            <a:r>
              <a:rPr lang="ru-RU" dirty="0"/>
              <a:t>30 + (*10) =40                         </a:t>
            </a:r>
            <a:r>
              <a:rPr lang="ru-RU" dirty="0" smtClean="0"/>
              <a:t>    *</a:t>
            </a:r>
            <a:r>
              <a:rPr lang="ru-RU" dirty="0"/>
              <a:t>5  + (*5) =0              </a:t>
            </a:r>
            <a:r>
              <a:rPr lang="ru-RU" dirty="0" smtClean="0"/>
              <a:t>  *</a:t>
            </a:r>
            <a:r>
              <a:rPr lang="ru-RU" dirty="0"/>
              <a:t>10 + (*10)=20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5</a:t>
            </a:r>
            <a:r>
              <a:rPr lang="ru-RU" dirty="0"/>
              <a:t>. </a:t>
            </a:r>
            <a:r>
              <a:rPr lang="ru-RU" b="1" dirty="0">
                <a:latin typeface="Garamond" pitchFamily="18" charset="0"/>
              </a:rPr>
              <a:t>Решите</a:t>
            </a:r>
            <a:r>
              <a:rPr lang="ru-RU" b="1" dirty="0"/>
              <a:t> </a:t>
            </a:r>
            <a:r>
              <a:rPr lang="ru-RU" b="1" dirty="0" smtClean="0">
                <a:latin typeface="Garamond" pitchFamily="18" charset="0"/>
              </a:rPr>
              <a:t>уравнение</a:t>
            </a:r>
            <a:r>
              <a:rPr lang="ru-RU" dirty="0" smtClean="0">
                <a:latin typeface="Garamond" pitchFamily="18" charset="0"/>
              </a:rPr>
              <a:t>: </a:t>
            </a:r>
            <a:r>
              <a:rPr lang="ru-RU" dirty="0" smtClean="0"/>
              <a:t>а</a:t>
            </a:r>
            <a:r>
              <a:rPr lang="ru-RU" dirty="0"/>
              <a:t>) –х = </a:t>
            </a:r>
            <a:r>
              <a:rPr lang="ru-RU" dirty="0" smtClean="0"/>
              <a:t>304;      </a:t>
            </a:r>
            <a:r>
              <a:rPr lang="ru-RU" dirty="0"/>
              <a:t>б) </a:t>
            </a:r>
            <a:r>
              <a:rPr lang="ru-RU" dirty="0" smtClean="0"/>
              <a:t>а + 7= 0;    </a:t>
            </a:r>
            <a:endParaRPr lang="ru-RU" dirty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                  в) 11– х = -3;     г) с -12= -9.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Тренировочные упражнения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725"/>
            <a:ext cx="7931224" cy="4846638"/>
          </a:xfrm>
        </p:spPr>
        <p:txBody>
          <a:bodyPr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latin typeface="+mj-lt"/>
              </a:rPr>
              <a:t>1</a:t>
            </a:r>
            <a:r>
              <a:rPr lang="ru-RU" dirty="0" smtClean="0">
                <a:cs typeface="Aharoni" pitchFamily="2" charset="-79"/>
              </a:rPr>
              <a:t>. Вычислите</a:t>
            </a:r>
            <a:r>
              <a:rPr lang="ru-RU" u="sng" dirty="0" smtClean="0">
                <a:cs typeface="Aharoni" pitchFamily="2" charset="-79"/>
              </a:rPr>
              <a:t>:</a:t>
            </a:r>
            <a:r>
              <a:rPr lang="ru-RU" dirty="0" smtClean="0">
                <a:cs typeface="Aharoni" pitchFamily="2" charset="-79"/>
              </a:rPr>
              <a:t> а) </a:t>
            </a:r>
            <a:r>
              <a:rPr lang="en-US" dirty="0" smtClean="0">
                <a:cs typeface="Aharoni" pitchFamily="2" charset="-79"/>
              </a:rPr>
              <a:t>-</a:t>
            </a:r>
            <a:r>
              <a:rPr lang="ru-RU" dirty="0" smtClean="0">
                <a:cs typeface="Aharoni" pitchFamily="2" charset="-79"/>
              </a:rPr>
              <a:t>5+16;    б)-6+(-47);</a:t>
            </a:r>
          </a:p>
          <a:p>
            <a:pPr marL="514350" indent="-51435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cs typeface="Aharoni" pitchFamily="2" charset="-79"/>
              </a:rPr>
              <a:t>                     в)-71-59;    г)12-21; </a:t>
            </a:r>
          </a:p>
          <a:p>
            <a:pPr marL="514350" indent="-51435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cs typeface="Aharoni" pitchFamily="2" charset="-79"/>
              </a:rPr>
              <a:t>                  д)-41-(-23);       е)24-(-11)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>
              <a:cs typeface="Aharoni" pitchFamily="2" charset="-79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cs typeface="Aharoni" pitchFamily="2" charset="-79"/>
              </a:rPr>
              <a:t>2</a:t>
            </a:r>
            <a:r>
              <a:rPr lang="ru-RU" dirty="0" smtClean="0">
                <a:cs typeface="Aharoni" pitchFamily="2" charset="-79"/>
              </a:rPr>
              <a:t>. </a:t>
            </a:r>
            <a:r>
              <a:rPr lang="ru-RU" dirty="0" smtClean="0">
                <a:cs typeface="Aharoni" pitchFamily="2" charset="-79"/>
              </a:rPr>
              <a:t>Решите уравнение: а) х – 47 = -12; </a:t>
            </a:r>
            <a:endParaRPr lang="en-US" dirty="0" smtClean="0">
              <a:cs typeface="Aharoni" pitchFamily="2" charset="-79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cs typeface="Aharoni" pitchFamily="2" charset="-79"/>
              </a:rPr>
              <a:t>                                   б) -52 </a:t>
            </a:r>
            <a:r>
              <a:rPr lang="ru-RU" dirty="0">
                <a:cs typeface="Aharoni" pitchFamily="2" charset="-79"/>
              </a:rPr>
              <a:t>+</a:t>
            </a:r>
            <a:r>
              <a:rPr lang="ru-RU" dirty="0" smtClean="0">
                <a:cs typeface="Aharoni" pitchFamily="2" charset="-79"/>
              </a:rPr>
              <a:t> х = -23;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cs typeface="Aharoni" pitchFamily="2" charset="-79"/>
              </a:rPr>
              <a:t>                                   в) -37 – х = 74.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dirty="0">
              <a:latin typeface="Franklin Gothic Book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 Математическая зарядка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208912" cy="4929411"/>
          </a:xfrm>
        </p:spPr>
        <p:txBody>
          <a:bodyPr>
            <a:normAutofit fontScale="925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u="sng" dirty="0" smtClean="0">
                <a:latin typeface="Garamond" pitchFamily="18" charset="0"/>
              </a:rPr>
              <a:t> </a:t>
            </a:r>
            <a:r>
              <a:rPr lang="ru-RU" b="1" u="sng" dirty="0" smtClean="0">
                <a:latin typeface="Garamond" pitchFamily="18" charset="0"/>
              </a:rPr>
              <a:t>Упражнение 1.</a:t>
            </a:r>
            <a:r>
              <a:rPr lang="ru-RU" dirty="0" smtClean="0">
                <a:latin typeface="Garamond" pitchFamily="18" charset="0"/>
              </a:rPr>
              <a:t>   </a:t>
            </a:r>
            <a:r>
              <a:rPr lang="ru-RU" dirty="0" smtClean="0"/>
              <a:t>Исходное положение—руки на поясе;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При правильном ответе — поворот направо, при неправильном ответе — поворот налево.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42 – 35 = 8           3 </a:t>
            </a:r>
            <a:r>
              <a:rPr lang="ru-RU" dirty="0"/>
              <a:t>-</a:t>
            </a:r>
            <a:r>
              <a:rPr lang="ru-RU" dirty="0" smtClean="0"/>
              <a:t> 7 = -4              180 </a:t>
            </a:r>
            <a:r>
              <a:rPr lang="ru-RU" dirty="0" smtClean="0"/>
              <a:t>- </a:t>
            </a:r>
            <a:r>
              <a:rPr lang="ru-RU" dirty="0" smtClean="0"/>
              <a:t>90 = </a:t>
            </a:r>
            <a:r>
              <a:rPr lang="ru-RU" dirty="0" smtClean="0"/>
              <a:t>80</a:t>
            </a: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</a:t>
            </a:r>
            <a:r>
              <a:rPr lang="ru-RU" dirty="0"/>
              <a:t>64 </a:t>
            </a:r>
            <a:r>
              <a:rPr lang="ru-RU" dirty="0" smtClean="0"/>
              <a:t>- </a:t>
            </a:r>
            <a:r>
              <a:rPr lang="ru-RU" dirty="0"/>
              <a:t>100 </a:t>
            </a:r>
            <a:r>
              <a:rPr lang="ru-RU" dirty="0" smtClean="0"/>
              <a:t>= - 36       80 - 120 </a:t>
            </a:r>
            <a:r>
              <a:rPr lang="ru-RU" dirty="0" smtClean="0"/>
              <a:t>= 40       </a:t>
            </a:r>
            <a:r>
              <a:rPr lang="ru-RU" dirty="0" smtClean="0"/>
              <a:t> 0 - 75 = - </a:t>
            </a:r>
            <a:r>
              <a:rPr lang="ru-RU" dirty="0" smtClean="0"/>
              <a:t>75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u="sng" dirty="0" smtClean="0">
                <a:latin typeface="Garamond" pitchFamily="18" charset="0"/>
              </a:rPr>
              <a:t> </a:t>
            </a:r>
            <a:r>
              <a:rPr lang="ru-RU" b="1" u="sng" dirty="0" smtClean="0">
                <a:latin typeface="Garamond" pitchFamily="18" charset="0"/>
              </a:rPr>
              <a:t>Упражнение 2. </a:t>
            </a:r>
            <a:r>
              <a:rPr lang="ru-RU" u="sng" dirty="0" smtClean="0">
                <a:latin typeface="Garamond" pitchFamily="18" charset="0"/>
              </a:rPr>
              <a:t>  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</a:t>
            </a:r>
            <a:r>
              <a:rPr lang="ru-RU" dirty="0" smtClean="0"/>
              <a:t>Положительный ответ—руки вверх, отрицательный — руки в стороны.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-13+28     -5 + (-1)       -7 + 8            -5 +2          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     </a:t>
            </a:r>
            <a:r>
              <a:rPr lang="ru-RU" dirty="0" smtClean="0"/>
              <a:t> -10 -2      15 + (-5)       -30+17         -6 + (-8)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0"/>
            <a:ext cx="8064896" cy="662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3783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260648"/>
            <a:ext cx="8280920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2925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8172400" cy="67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7662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-27384"/>
            <a:ext cx="8424936" cy="6885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3839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0" y="44624"/>
            <a:ext cx="8172400" cy="7245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3996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-27384"/>
            <a:ext cx="82809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65455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3"/>
            <a:ext cx="7239000" cy="5760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Самостоятельная работа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1" dirty="0"/>
              <a:t>Впишите  в  квадрат  такие  числа,  чтобы  сумма  их  в  каждой  строке,  столбце  и  диагонали  были  равными.</a:t>
            </a:r>
            <a:endParaRPr lang="uk-UA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40241005"/>
              </p:ext>
            </p:extLst>
          </p:nvPr>
        </p:nvGraphicFramePr>
        <p:xfrm>
          <a:off x="467544" y="836712"/>
          <a:ext cx="8100392" cy="4404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0196"/>
                <a:gridCol w="4050196"/>
              </a:tblGrid>
              <a:tr h="45917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вариант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вариант</a:t>
                      </a:r>
                      <a:endParaRPr lang="uk-UA" dirty="0"/>
                    </a:p>
                  </a:txBody>
                  <a:tcPr/>
                </a:tc>
              </a:tr>
              <a:tr h="1629062">
                <a:tc>
                  <a:txBody>
                    <a:bodyPr/>
                    <a:lstStyle/>
                    <a:p>
                      <a:pPr lvl="0" algn="ctr"/>
                      <a:r>
                        <a:rPr lang="ru-RU" sz="2000" dirty="0" smtClean="0"/>
                        <a:t>                              1. Вычислить    </a:t>
                      </a:r>
                    </a:p>
                    <a:p>
                      <a:pPr lvl="0" algn="ctr"/>
                      <a:r>
                        <a:rPr lang="ru-RU" sz="2000" dirty="0" smtClean="0"/>
                        <a:t>   а) 22+(-26)-(-36)=  </a:t>
                      </a:r>
                      <a:endParaRPr lang="uk-UA" sz="2000" dirty="0" smtClean="0"/>
                    </a:p>
                    <a:p>
                      <a:pPr lvl="0" algn="ctr"/>
                      <a:r>
                        <a:rPr lang="ru-RU" sz="2000" dirty="0" smtClean="0"/>
                        <a:t>  б) -125+125-(-5)=</a:t>
                      </a:r>
                      <a:endParaRPr lang="uk-UA" sz="2000" dirty="0" smtClean="0"/>
                    </a:p>
                    <a:p>
                      <a:pPr lvl="0" algn="ctr"/>
                      <a:r>
                        <a:rPr lang="ru-RU" sz="2000" dirty="0" smtClean="0"/>
                        <a:t>     в) -65 -(-47)+(-27)=</a:t>
                      </a:r>
                      <a:endParaRPr lang="uk-UA" sz="2000" dirty="0" smtClean="0"/>
                    </a:p>
                    <a:p>
                      <a:pPr lvl="0" algn="ctr"/>
                      <a:r>
                        <a:rPr lang="ru-RU" sz="2000" dirty="0" smtClean="0"/>
                        <a:t>      г) -38 - 16 - (-38)-4=</a:t>
                      </a:r>
                      <a:endParaRPr lang="uk-UA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endParaRPr kumimoji="0"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/>
                      <a:r>
                        <a:rPr lang="ru-RU" sz="2000" dirty="0" smtClean="0"/>
                        <a:t> а) </a:t>
                      </a: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42+(-39)-(-29)=</a:t>
                      </a:r>
                      <a:endParaRPr kumimoji="0" lang="uk-UA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/>
                      <a:r>
                        <a:rPr lang="ru-RU" sz="2000" dirty="0" smtClean="0"/>
                        <a:t> б) </a:t>
                      </a: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-333+333-(-4)=</a:t>
                      </a:r>
                      <a:endParaRPr kumimoji="0" lang="uk-UA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/>
                      <a:r>
                        <a:rPr lang="ru-RU" sz="2000" dirty="0" smtClean="0"/>
                        <a:t>    в) </a:t>
                      </a: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-46-(-38)+(-18)=</a:t>
                      </a:r>
                      <a:endParaRPr kumimoji="0" lang="uk-UA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г) -49-18 -(-49) -5=</a:t>
                      </a:r>
                      <a:endParaRPr lang="uk-UA" sz="2000" dirty="0"/>
                    </a:p>
                  </a:txBody>
                  <a:tcPr/>
                </a:tc>
              </a:tr>
              <a:tr h="45917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                 2.  Решить уравнения</a:t>
                      </a:r>
                    </a:p>
                    <a:p>
                      <a:pPr algn="ctr"/>
                      <a:r>
                        <a:rPr lang="ru-RU" sz="2000" dirty="0" smtClean="0"/>
                        <a:t>а)х + </a:t>
                      </a:r>
                      <a:r>
                        <a:rPr lang="ru-RU" sz="2000" baseline="0" dirty="0" smtClean="0"/>
                        <a:t>18 = -32</a:t>
                      </a:r>
                    </a:p>
                    <a:p>
                      <a:pPr algn="ctr"/>
                      <a:r>
                        <a:rPr lang="ru-RU" sz="2000" dirty="0" smtClean="0"/>
                        <a:t>б)</a:t>
                      </a:r>
                      <a:r>
                        <a:rPr lang="ru-RU" sz="2000" baseline="0" dirty="0" smtClean="0"/>
                        <a:t>-27 – х = -19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/>
                    </a:p>
                    <a:p>
                      <a:pPr algn="ctr"/>
                      <a:r>
                        <a:rPr lang="ru-RU" sz="2000" dirty="0" smtClean="0"/>
                        <a:t>а) -24 + х = -43</a:t>
                      </a:r>
                    </a:p>
                    <a:p>
                      <a:pPr algn="ctr"/>
                      <a:r>
                        <a:rPr lang="ru-RU" sz="2000" dirty="0" smtClean="0"/>
                        <a:t>б)  х</a:t>
                      </a:r>
                      <a:r>
                        <a:rPr lang="ru-RU" sz="2000" baseline="0" dirty="0" smtClean="0"/>
                        <a:t> – 26 = -33</a:t>
                      </a:r>
                      <a:endParaRPr lang="uk-UA" sz="2000" dirty="0"/>
                    </a:p>
                  </a:txBody>
                  <a:tcPr/>
                </a:tc>
              </a:tr>
              <a:tr h="45917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Впишите  в  квадрат  такие  числа,  чтобы  сумма  их  в  каждой  строке,  столбце  и  диагонали  была  одинаковой.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Рисунок 8"/>
          <p:cNvPicPr/>
          <p:nvPr/>
        </p:nvPicPr>
        <p:blipFill>
          <a:blip r:embed="rId2" cstate="print"/>
          <a:srcRect l="26937" t="18462" r="14057" b="13846"/>
          <a:stretch>
            <a:fillRect/>
          </a:stretch>
        </p:blipFill>
        <p:spPr bwMode="auto">
          <a:xfrm>
            <a:off x="4572000" y="4077072"/>
            <a:ext cx="280831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147" name="AutoShape 3"/>
          <p:cNvCxnSpPr>
            <a:cxnSpLocks noChangeShapeType="1"/>
          </p:cNvCxnSpPr>
          <p:nvPr/>
        </p:nvCxnSpPr>
        <p:spPr bwMode="auto">
          <a:xfrm flipV="1">
            <a:off x="5148064" y="4509120"/>
            <a:ext cx="2016224" cy="151216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xmlns="" val="157295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660053"/>
          </a:xfrm>
        </p:spPr>
        <p:txBody>
          <a:bodyPr/>
          <a:lstStyle/>
          <a:p>
            <a:pPr algn="ctr"/>
            <a:r>
              <a:rPr lang="ru-RU" dirty="0" smtClean="0"/>
              <a:t>Проверь себя</a:t>
            </a:r>
            <a:endParaRPr lang="uk-UA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/>
          <a:srcRect l="26937" t="18462" r="14057" b="13846"/>
          <a:stretch>
            <a:fillRect/>
          </a:stretch>
        </p:blipFill>
        <p:spPr bwMode="auto">
          <a:xfrm>
            <a:off x="2902896" y="3284656"/>
            <a:ext cx="3482224" cy="2996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987824" y="3431501"/>
            <a:ext cx="792088" cy="6480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- 20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851920" y="5583752"/>
            <a:ext cx="792088" cy="65355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-16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9989783"/>
              </p:ext>
            </p:extLst>
          </p:nvPr>
        </p:nvGraphicFramePr>
        <p:xfrm>
          <a:off x="611560" y="1340767"/>
          <a:ext cx="6912768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3456384"/>
              </a:tblGrid>
              <a:tr h="39484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 вариант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 вариант</a:t>
                      </a:r>
                      <a:endParaRPr lang="uk-UA" sz="2400" dirty="0"/>
                    </a:p>
                  </a:txBody>
                  <a:tcPr/>
                </a:tc>
              </a:tr>
              <a:tr h="394843">
                <a:tc>
                  <a:txBody>
                    <a:bodyPr/>
                    <a:lstStyle/>
                    <a:p>
                      <a:pPr marL="457200" indent="-457200">
                        <a:buAutoNum type="arabicPeriod"/>
                      </a:pPr>
                      <a:r>
                        <a:rPr lang="ru-RU" sz="2400" dirty="0" smtClean="0"/>
                        <a:t>а) 32; б) 5; в)</a:t>
                      </a:r>
                      <a:r>
                        <a:rPr lang="ru-RU" sz="2400" baseline="0" dirty="0" smtClean="0"/>
                        <a:t> -45: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2400" baseline="0" dirty="0" smtClean="0"/>
                        <a:t>     г) -20.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eriod"/>
                      </a:pPr>
                      <a:r>
                        <a:rPr lang="ru-RU" sz="2400" dirty="0" smtClean="0"/>
                        <a:t>а) 32; б) 4; в)</a:t>
                      </a:r>
                      <a:r>
                        <a:rPr lang="ru-RU" sz="2400" baseline="0" dirty="0" smtClean="0"/>
                        <a:t> -26: 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2400" baseline="0" dirty="0" smtClean="0"/>
                        <a:t>     г) -23.</a:t>
                      </a:r>
                      <a:endParaRPr lang="uk-UA" sz="2400" dirty="0"/>
                    </a:p>
                  </a:txBody>
                  <a:tcPr/>
                </a:tc>
              </a:tr>
              <a:tr h="394843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2.</a:t>
                      </a:r>
                      <a:r>
                        <a:rPr lang="ru-RU" sz="2400" baseline="0" dirty="0" smtClean="0"/>
                        <a:t> а) -50:</a:t>
                      </a:r>
                      <a:r>
                        <a:rPr lang="ru-RU" sz="2400" dirty="0" smtClean="0"/>
                        <a:t> б) -8.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2.</a:t>
                      </a:r>
                      <a:r>
                        <a:rPr lang="ru-RU" sz="2400" baseline="0" dirty="0" smtClean="0"/>
                        <a:t> а) -19:</a:t>
                      </a:r>
                      <a:r>
                        <a:rPr lang="ru-RU" sz="2400" dirty="0" smtClean="0"/>
                        <a:t> б) -7.</a:t>
                      </a:r>
                      <a:endParaRPr lang="uk-UA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580112" y="5583752"/>
            <a:ext cx="720080" cy="65355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10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580112" y="4855124"/>
            <a:ext cx="720080" cy="64703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-12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 flipH="1">
            <a:off x="4644008" y="4855125"/>
            <a:ext cx="792088" cy="64703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latin typeface="Calibri" pitchFamily="34" charset="0"/>
                <a:cs typeface="Arial" pitchFamily="34" charset="0"/>
              </a:rPr>
              <a:t>  0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44008" y="3431501"/>
            <a:ext cx="9064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000"/>
              </a:spcAft>
            </a:pPr>
            <a:r>
              <a:rPr lang="uk-UA" sz="2800" dirty="0">
                <a:latin typeface="Calibri" pitchFamily="34" charset="0"/>
                <a:cs typeface="Arial" pitchFamily="34" charset="0"/>
              </a:rPr>
              <a:t> </a:t>
            </a:r>
            <a:r>
              <a:rPr lang="uk-UA" sz="2800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uk-UA" sz="3000" dirty="0" smtClean="0">
                <a:latin typeface="Calibri" pitchFamily="34" charset="0"/>
                <a:cs typeface="Arial" pitchFamily="34" charset="0"/>
              </a:rPr>
              <a:t>6</a:t>
            </a:r>
            <a:endParaRPr lang="uk-UA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3779912" y="4242235"/>
            <a:ext cx="8470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000"/>
              </a:spcAft>
            </a:pPr>
            <a:r>
              <a:rPr lang="uk-UA" sz="2800" dirty="0" smtClean="0">
                <a:latin typeface="Calibri" pitchFamily="34" charset="0"/>
                <a:cs typeface="Arial" pitchFamily="34" charset="0"/>
              </a:rPr>
              <a:t> - 10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423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1763688" y="2204864"/>
            <a:ext cx="2016224" cy="6016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Получил удовольствие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835696" y="3068960"/>
            <a:ext cx="1944216" cy="6190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Ничего не понял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835696" y="3861048"/>
            <a:ext cx="1944216" cy="6016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Удивился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55976" y="2852936"/>
            <a:ext cx="432048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508104" y="2204864"/>
            <a:ext cx="1872208" cy="576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Узнал что-то новое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508104" y="2996952"/>
            <a:ext cx="1819275" cy="5348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Научился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508104" y="3861048"/>
            <a:ext cx="1819275" cy="46797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Расстроился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i="1" cap="none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«</a:t>
            </a:r>
            <a:r>
              <a:rPr lang="ru-RU" sz="3600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Лист самооценки</a:t>
            </a:r>
            <a:r>
              <a:rPr lang="ru-RU" sz="4000" i="1" cap="none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</a:t>
            </a:r>
            <a:r>
              <a:rPr lang="ru-RU" sz="3600" i="1" cap="none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i="1" cap="none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2" name="Содержимое 11" descr="139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3848" y="4941168"/>
            <a:ext cx="2376264" cy="1656184"/>
          </a:xfrm>
          <a:prstGeom prst="rect">
            <a:avLst/>
          </a:prstGeom>
        </p:spPr>
      </p:pic>
      <p:sp>
        <p:nvSpPr>
          <p:cNvPr id="13" name="Солнце 12"/>
          <p:cNvSpPr/>
          <p:nvPr/>
        </p:nvSpPr>
        <p:spPr>
          <a:xfrm>
            <a:off x="3923928" y="2564904"/>
            <a:ext cx="1368152" cy="1270203"/>
          </a:xfrm>
          <a:prstGeom prst="su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427984" y="2852936"/>
            <a:ext cx="576064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6582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2355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dirty="0" smtClean="0"/>
              <a:t>Повторить п.2.1-2.6</a:t>
            </a:r>
          </a:p>
          <a:p>
            <a:pPr>
              <a:buFont typeface="Wingdings 2" pitchFamily="18" charset="2"/>
              <a:buNone/>
            </a:pPr>
            <a:r>
              <a:rPr lang="ru-RU" dirty="0" smtClean="0"/>
              <a:t>Решить:</a:t>
            </a:r>
          </a:p>
          <a:p>
            <a:pPr>
              <a:buFont typeface="Wingdings 2" pitchFamily="18" charset="2"/>
              <a:buNone/>
            </a:pPr>
            <a:r>
              <a:rPr lang="ru-RU" dirty="0" smtClean="0"/>
              <a:t>№ 294 (</a:t>
            </a:r>
            <a:r>
              <a:rPr lang="ru-RU" dirty="0" err="1" smtClean="0"/>
              <a:t>г,д,е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dirty="0" smtClean="0"/>
              <a:t>№ </a:t>
            </a:r>
            <a:r>
              <a:rPr lang="ru-RU" dirty="0"/>
              <a:t>300 (</a:t>
            </a:r>
            <a:r>
              <a:rPr lang="ru-RU" dirty="0" err="1"/>
              <a:t>в,д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u="sng" dirty="0"/>
              <a:t>№ 298 (</a:t>
            </a:r>
            <a:r>
              <a:rPr lang="ru-RU" u="sng" dirty="0" err="1"/>
              <a:t>б,г</a:t>
            </a:r>
            <a:r>
              <a:rPr lang="ru-RU" u="sng" dirty="0"/>
              <a:t>)</a:t>
            </a:r>
          </a:p>
          <a:p>
            <a:pPr>
              <a:buFont typeface="Wingdings 2" pitchFamily="18" charset="2"/>
              <a:buNone/>
            </a:pPr>
            <a:endParaRPr lang="ru-RU" dirty="0" smtClean="0"/>
          </a:p>
          <a:p>
            <a:pPr algn="ctr">
              <a:buFont typeface="Wingdings 2" pitchFamily="18" charset="2"/>
              <a:buNone/>
            </a:pPr>
            <a:endParaRPr lang="ru-RU" sz="4400" b="1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Picture 6" descr="C:\Users\nat\Desktop\Новая папка\Новая папка\Картинки для презентации по математике 8 862x9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629393" y="2204864"/>
            <a:ext cx="4364038" cy="4481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Спасибо за урок!</a:t>
            </a:r>
            <a:br>
              <a:rPr lang="ru-RU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uk-UA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Picture 5" descr="C:\Users\nat\Desktop\Новая папка\Новая папка\Картинки для презентации по математике 2 800x7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68760"/>
            <a:ext cx="5070475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5325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1018</TotalTime>
  <Words>663</Words>
  <Application>Microsoft Office PowerPoint</Application>
  <PresentationFormat>Экран (4:3)</PresentationFormat>
  <Paragraphs>105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Изящная</vt:lpstr>
      <vt:lpstr> СУММА  и РАЗНОСТЬ  целых чисел</vt:lpstr>
      <vt:lpstr>Цели урока</vt:lpstr>
      <vt:lpstr> Блиц-опрос</vt:lpstr>
      <vt:lpstr> Устные упражнения</vt:lpstr>
      <vt:lpstr>Тренировочные упражнения</vt:lpstr>
      <vt:lpstr> Математическая зарядка</vt:lpstr>
      <vt:lpstr>1</vt:lpstr>
      <vt:lpstr>Слайд 8</vt:lpstr>
      <vt:lpstr>Слайд 9</vt:lpstr>
      <vt:lpstr>Слайд 10</vt:lpstr>
      <vt:lpstr>Слайд 11</vt:lpstr>
      <vt:lpstr>Слайд 12</vt:lpstr>
      <vt:lpstr>Самостоятельная работа</vt:lpstr>
      <vt:lpstr>Проверь себя</vt:lpstr>
      <vt:lpstr>           «Лист самооценки»  </vt:lpstr>
      <vt:lpstr>Домашнее задание</vt:lpstr>
      <vt:lpstr>Спасибо за урок!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Сложение и вычитание положительных и отрицательных чисел</dc:title>
  <dc:creator>Яна</dc:creator>
  <cp:lastModifiedBy>алибек</cp:lastModifiedBy>
  <cp:revision>69</cp:revision>
  <dcterms:created xsi:type="dcterms:W3CDTF">2012-02-14T13:48:55Z</dcterms:created>
  <dcterms:modified xsi:type="dcterms:W3CDTF">2017-06-19T12:02:21Z</dcterms:modified>
</cp:coreProperties>
</file>